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08" r:id="rId4"/>
  </p:sldMasterIdLst>
  <p:notesMasterIdLst>
    <p:notesMasterId r:id="rId30"/>
  </p:notesMasterIdLst>
  <p:sldIdLst>
    <p:sldId id="257" r:id="rId5"/>
    <p:sldId id="274" r:id="rId6"/>
    <p:sldId id="330" r:id="rId7"/>
    <p:sldId id="331" r:id="rId8"/>
    <p:sldId id="311" r:id="rId9"/>
    <p:sldId id="312" r:id="rId10"/>
    <p:sldId id="313" r:id="rId11"/>
    <p:sldId id="314" r:id="rId12"/>
    <p:sldId id="320" r:id="rId13"/>
    <p:sldId id="334" r:id="rId14"/>
    <p:sldId id="319" r:id="rId15"/>
    <p:sldId id="321" r:id="rId16"/>
    <p:sldId id="316" r:id="rId17"/>
    <p:sldId id="317" r:id="rId18"/>
    <p:sldId id="318" r:id="rId19"/>
    <p:sldId id="322" r:id="rId20"/>
    <p:sldId id="323" r:id="rId21"/>
    <p:sldId id="281" r:id="rId22"/>
    <p:sldId id="315" r:id="rId23"/>
    <p:sldId id="329" r:id="rId24"/>
    <p:sldId id="325" r:id="rId25"/>
    <p:sldId id="333" r:id="rId26"/>
    <p:sldId id="326" r:id="rId27"/>
    <p:sldId id="327" r:id="rId28"/>
    <p:sldId id="273" r:id="rId29"/>
  </p:sldIdLst>
  <p:sldSz cx="9144000" cy="5143500" type="screen16x9"/>
  <p:notesSz cx="7315200" cy="96012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yriad Web Pro" panose="020B0503030403020204" pitchFamily="34" charset="77"/>
      <p:regular r:id="rId35"/>
      <p:bold r:id="rId36"/>
      <p:italic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Standley" initials="CS" lastIdx="7" clrIdx="0">
    <p:extLst>
      <p:ext uri="{19B8F6BF-5375-455C-9EA6-DF929625EA0E}">
        <p15:presenceInfo xmlns:p15="http://schemas.microsoft.com/office/powerpoint/2012/main" userId="d824ce3e42cc2a6c" providerId="Windows Live"/>
      </p:ext>
    </p:extLst>
  </p:cmAuthor>
  <p:cmAuthor id="2" name="Brenna Means" initials="BM" lastIdx="1" clrIdx="1">
    <p:extLst>
      <p:ext uri="{19B8F6BF-5375-455C-9EA6-DF929625EA0E}">
        <p15:presenceInfo xmlns:p15="http://schemas.microsoft.com/office/powerpoint/2012/main" userId="6594be0ccb88ba5d" providerId="Windows Live"/>
      </p:ext>
    </p:extLst>
  </p:cmAuthor>
  <p:cmAuthor id="3" name="Mafundikwa, Eunice (CDC/OCOO/OCIO)" initials="ME(" lastIdx="5" clrIdx="2">
    <p:extLst>
      <p:ext uri="{19B8F6BF-5375-455C-9EA6-DF929625EA0E}">
        <p15:presenceInfo xmlns:p15="http://schemas.microsoft.com/office/powerpoint/2012/main" userId="S::hen7@cdc.gov::07d4b77c-f967-49e3-803b-f0a25687ae27" providerId="AD"/>
      </p:ext>
    </p:extLst>
  </p:cmAuthor>
  <p:cmAuthor id="4" name="Albert, Alison P. (CDC/DDID/NCIRD/DBD)" initials="AAP(" lastIdx="8" clrIdx="3">
    <p:extLst>
      <p:ext uri="{19B8F6BF-5375-455C-9EA6-DF929625EA0E}">
        <p15:presenceInfo xmlns:p15="http://schemas.microsoft.com/office/powerpoint/2012/main" userId="S::aqp0@cdc.gov::2ab78858-ca7c-445e-b152-4f05717733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C2C"/>
    <a:srgbClr val="F0A82C"/>
    <a:srgbClr val="2D2D2D"/>
    <a:srgbClr val="006A71"/>
    <a:srgbClr val="FBAB18"/>
    <a:srgbClr val="E6E6E6"/>
    <a:srgbClr val="FFFFFF"/>
    <a:srgbClr val="292B6E"/>
    <a:srgbClr val="B01519"/>
    <a:srgbClr val="55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4256" autoAdjust="0"/>
  </p:normalViewPr>
  <p:slideViewPr>
    <p:cSldViewPr snapToGrid="0">
      <p:cViewPr varScale="1">
        <p:scale>
          <a:sx n="148" d="100"/>
          <a:sy n="148" d="100"/>
        </p:scale>
        <p:origin x="1160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C03299-4BB1-4AD2-828F-715F084383AD}" type="datetimeFigureOut">
              <a:rPr lang="en-US"/>
              <a:pPr>
                <a:defRPr/>
              </a:pPr>
              <a:t>12/22/21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38CAEC-4554-485B-9189-C45C7447A40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3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084AA2-EDF3-41B6-9BD5-4D1331E35CE7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12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62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077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002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71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127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14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2050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91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4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301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6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45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45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93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14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13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81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044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114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279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94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60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9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5F35E44-72CB-4AFA-8DA6-C89EBC957A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210658" y="966372"/>
            <a:ext cx="3684774" cy="347584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314325" y="0"/>
            <a:ext cx="8829676" cy="89557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522515" y="9097"/>
            <a:ext cx="8621486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522515" y="1026256"/>
            <a:ext cx="7617144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2D2D2D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462555" y="1890634"/>
            <a:ext cx="7617144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2D2D2D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4EDCE1-A912-48DB-9E58-051F8752A375}"/>
              </a:ext>
            </a:extLst>
          </p:cNvPr>
          <p:cNvSpPr txBox="1"/>
          <p:nvPr userDrawn="1"/>
        </p:nvSpPr>
        <p:spPr>
          <a:xfrm>
            <a:off x="4962089" y="4510542"/>
            <a:ext cx="4181912" cy="400110"/>
          </a:xfrm>
          <a:prstGeom prst="rect">
            <a:avLst/>
          </a:prstGeom>
          <a:solidFill>
            <a:srgbClr val="FBAB18"/>
          </a:solidFill>
        </p:spPr>
        <p:txBody>
          <a:bodyPr wrap="square" rtlCol="0">
            <a:spAutoFit/>
          </a:bodyPr>
          <a:lstStyle/>
          <a:p>
            <a:pPr marL="28575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cdc.gov/coronavirus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00023D-2373-43F5-A4AA-FD7F91255A55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5925BE-9EF0-43F9-9D78-64BD587500CA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9245E9D-1A1B-4F74-AD8C-354693087FC0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206178-6062-FF4D-9CFC-D8E834DA1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65" y="3841750"/>
            <a:ext cx="869535" cy="62865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2A57814-30DD-7F46-A006-E0F56DB42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697445" y="3752495"/>
            <a:ext cx="2202419" cy="779487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40C9777-D987-2848-92C3-46BF41F94460}"/>
              </a:ext>
            </a:extLst>
          </p:cNvPr>
          <p:cNvSpPr/>
          <p:nvPr userDrawn="1"/>
        </p:nvSpPr>
        <p:spPr>
          <a:xfrm>
            <a:off x="495300" y="4702175"/>
            <a:ext cx="4457700" cy="3528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r>
              <a:rPr lang="en-US" sz="800" dirty="0">
                <a:solidFill>
                  <a:srgbClr val="2D2D2D"/>
                </a:solidFill>
                <a:latin typeface="Calibri" panose="020F0502020204030204" pitchFamily="34" charset="0"/>
              </a:rPr>
              <a:t>The mark “CDC” is owned by the US Dept. of Health and Human Services and is used with permission.</a:t>
            </a:r>
          </a:p>
          <a:p>
            <a:r>
              <a:rPr lang="en-US" sz="800" dirty="0">
                <a:solidFill>
                  <a:srgbClr val="2D2D2D"/>
                </a:solidFill>
                <a:latin typeface="Calibri" panose="020F0502020204030204" pitchFamily="34" charset="0"/>
              </a:rPr>
              <a:t>Use of this logo is not an endorsement by HHS or CDC of any particular product, service, or enterprise.</a:t>
            </a:r>
          </a:p>
        </p:txBody>
      </p:sp>
    </p:spTree>
    <p:extLst>
      <p:ext uri="{BB962C8B-B14F-4D97-AF65-F5344CB8AC3E}">
        <p14:creationId xmlns:p14="http://schemas.microsoft.com/office/powerpoint/2010/main" val="329813044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2A43ECC-BBFF-4967-9F45-5667FFC0EE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43820"/>
          </a:xfrm>
          <a:prstGeom prst="rect">
            <a:avLst/>
          </a:prstGeom>
        </p:spPr>
      </p:pic>
      <p:pic>
        <p:nvPicPr>
          <p:cNvPr id="18" name="Picture 17" descr="A picture containing food&#10;&#10;Description automatically generated">
            <a:extLst>
              <a:ext uri="{FF2B5EF4-FFF2-40B4-BE49-F238E27FC236}">
                <a16:creationId xmlns:a16="http://schemas.microsoft.com/office/drawing/2014/main" id="{C40504C9-4163-574F-BC54-F086696594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643D41E-4012-6A48-A9E5-FF5E929A278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A6AAAD80-3A2F-8C46-8F1B-924231929F6E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537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685801" y="9097"/>
            <a:ext cx="8458200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685801" y="1061976"/>
            <a:ext cx="7453858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685801" y="1890634"/>
            <a:ext cx="7393898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3D0F8F-59A2-423C-A3F9-4CCC5E04EB88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32F05D3-C03C-45E4-9FA9-D106B2E80059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6CBDE1-9FE4-4D39-8D29-C02C77614B0D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31030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D19B2B3-1518-3440-AFD3-E7E0B409D22A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picture containing food&#10;&#10;Description automatically generated">
            <a:extLst>
              <a:ext uri="{FF2B5EF4-FFF2-40B4-BE49-F238E27FC236}">
                <a16:creationId xmlns:a16="http://schemas.microsoft.com/office/drawing/2014/main" id="{254FF0E5-F6D8-E24C-98D4-EC8EAB6587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2743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00402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ADBBA4A-A984-A14C-8DE2-D8789E92FAB3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 descr="A picture containing food&#10;&#10;Description automatically generated">
            <a:extLst>
              <a:ext uri="{FF2B5EF4-FFF2-40B4-BE49-F238E27FC236}">
                <a16:creationId xmlns:a16="http://schemas.microsoft.com/office/drawing/2014/main" id="{0669AF9A-CF0A-5C4B-956D-2E5979EF89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51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838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F2383A9-DB6F-0D41-8148-4889C8E0D7E8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food&#10;&#10;Description automatically generated">
            <a:extLst>
              <a:ext uri="{FF2B5EF4-FFF2-40B4-BE49-F238E27FC236}">
                <a16:creationId xmlns:a16="http://schemas.microsoft.com/office/drawing/2014/main" id="{F4CD12FB-3166-8246-82D0-2E98BCD2C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8BBB36-0D9E-B44A-AD75-1007DF32531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96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D1EDB832-85DB-47C2-990D-C76F1161C2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7069" y="506186"/>
            <a:ext cx="4484352" cy="43463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7010CCD-32FB-5740-801E-C76BC2A95384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5FD6086E-5FC1-CB46-A9A8-10B8FF08C6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C60AA1-249F-8E44-A6C1-FB85BD9E3FE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0105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08E3E0E-8007-4E08-9AE4-D29BCAE7C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334256" y="175641"/>
            <a:ext cx="3684774" cy="3475844"/>
          </a:xfrm>
          <a:prstGeom prst="rect">
            <a:avLst/>
          </a:prstGeom>
        </p:spPr>
      </p:pic>
      <p:pic>
        <p:nvPicPr>
          <p:cNvPr id="17" name="Picture 16" descr="A picture containing food&#10;&#10;Description automatically generated">
            <a:extLst>
              <a:ext uri="{FF2B5EF4-FFF2-40B4-BE49-F238E27FC236}">
                <a16:creationId xmlns:a16="http://schemas.microsoft.com/office/drawing/2014/main" id="{422592C5-2DF1-6247-ADF5-DA5B074C81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4919446-9FF0-9A4B-846C-1FD07E7E89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BC1CDD5-5881-3A4A-9703-D48BCDA87D3F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84295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4" r:id="rId2"/>
    <p:sldLayoutId id="2147483811" r:id="rId3"/>
    <p:sldLayoutId id="2147483827" r:id="rId4"/>
    <p:sldLayoutId id="2147483815" r:id="rId5"/>
    <p:sldLayoutId id="2147483828" r:id="rId6"/>
    <p:sldLayoutId id="2147483823" r:id="rId7"/>
    <p:sldLayoutId id="2147483826" r:id="rId8"/>
    <p:sldLayoutId id="2147483822" r:id="rId9"/>
    <p:sldLayoutId id="2147483825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tiff"/><Relationship Id="rId5" Type="http://schemas.openxmlformats.org/officeDocument/2006/relationships/hyperlink" Target="https://www.edwards.af.mil/News/Photos/igphoto/2002299015/" TargetMode="External"/><Relationship Id="rId4" Type="http://schemas.openxmlformats.org/officeDocument/2006/relationships/hyperlink" Target="https://www.fema.gov/media-library/assets/images/18749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hyperlink" Target="https://commons.wikimedia.org/wiki/File:Governor_Hogan_Visits_Howard_County_Emergency_Operations_Center_(28646381650)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Freetown_Emergency_Operations_Center.jpg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phil.cdc.gov/Details.aspx?pid=178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522515" y="9097"/>
            <a:ext cx="8621486" cy="866834"/>
          </a:xfrm>
        </p:spPr>
        <p:txBody>
          <a:bodyPr/>
          <a:lstStyle/>
          <a:p>
            <a:r>
              <a:rPr lang="fr-FR" sz="2000" dirty="0">
                <a:latin typeface="Arial" pitchFamily="34" charset="0"/>
                <a:cs typeface="Arial" pitchFamily="34" charset="0"/>
              </a:rPr>
              <a:t>Considérations relatives à la conception et à l’équipement d’un Centre des opérations d’urgence</a:t>
            </a:r>
            <a:endParaRPr lang="fr-FR" altLang="en-US" sz="2000" dirty="0"/>
          </a:p>
        </p:txBody>
      </p:sp>
      <p:pic>
        <p:nvPicPr>
          <p:cNvPr id="7172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86325"/>
            <a:ext cx="190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8263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Aménagements</a:t>
            </a:r>
          </a:p>
        </p:txBody>
      </p:sp>
      <p:pic>
        <p:nvPicPr>
          <p:cNvPr id="1026" name="Picture 2" descr="People wearing masks as protective equipment during COVID-19.">
            <a:extLst>
              <a:ext uri="{FF2B5EF4-FFF2-40B4-BE49-F238E27FC236}">
                <a16:creationId xmlns:a16="http://schemas.microsoft.com/office/drawing/2014/main" id="{826B01E5-704C-D14C-AA77-861F45450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11" y="775063"/>
            <a:ext cx="4295912" cy="286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0A03C3F-24E4-5B4D-A939-7CBE0AB32712}"/>
              </a:ext>
            </a:extLst>
          </p:cNvPr>
          <p:cNvSpPr txBox="1"/>
          <p:nvPr/>
        </p:nvSpPr>
        <p:spPr>
          <a:xfrm>
            <a:off x="4680995" y="3640183"/>
            <a:ext cx="32640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FEMA/Alexis Hall, 2020.</a:t>
            </a:r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 </a:t>
            </a:r>
            <a:r>
              <a:rPr lang="en-US" sz="11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d’Ohio</a:t>
            </a:r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Columbus, Ohio.</a:t>
            </a:r>
            <a:endParaRPr lang="en-US" sz="1100" dirty="0">
              <a:solidFill>
                <a:srgbClr val="2D2D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A4F49B-3E02-0948-812C-688FE1E89E2E}"/>
              </a:ext>
            </a:extLst>
          </p:cNvPr>
          <p:cNvSpPr/>
          <p:nvPr/>
        </p:nvSpPr>
        <p:spPr>
          <a:xfrm>
            <a:off x="457200" y="3379520"/>
            <a:ext cx="29257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Giancarlo Casem/ U.S. Air Force</a:t>
            </a:r>
            <a:r>
              <a:rPr lang="en-US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12 </a:t>
            </a:r>
            <a:r>
              <a:rPr lang="en-US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2020.</a:t>
            </a:r>
            <a:endParaRPr 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047796-ACE4-484C-8102-F6F877CEA7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220" y="1624498"/>
            <a:ext cx="3116712" cy="175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9767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Aménagements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61D479A6-7919-A948-A152-F46B57A18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625" y="2706638"/>
            <a:ext cx="3443064" cy="229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neweocopsrm">
            <a:extLst>
              <a:ext uri="{FF2B5EF4-FFF2-40B4-BE49-F238E27FC236}">
                <a16:creationId xmlns:a16="http://schemas.microsoft.com/office/drawing/2014/main" id="{FA782920-9A83-8345-8975-468450C96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268" y="135364"/>
            <a:ext cx="3683781" cy="243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EAC97DF-2BA4-714C-9DE0-89DA328C8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239" y="1461616"/>
            <a:ext cx="3432705" cy="209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6578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Aménagements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5D2D39-8FD7-984F-8149-37C0C068F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65650"/>
            <a:ext cx="4326562" cy="2887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BBCEC1-109E-B24A-BE32-21B62417375E}"/>
              </a:ext>
            </a:extLst>
          </p:cNvPr>
          <p:cNvSpPr txBox="1"/>
          <p:nvPr/>
        </p:nvSpPr>
        <p:spPr>
          <a:xfrm>
            <a:off x="4572000" y="3213301"/>
            <a:ext cx="441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Maryland GovPics, 10 août 2016.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COU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d’Howard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County, Maryland,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États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-Unis.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E75661-D61E-D544-A66C-B8F508117063}"/>
              </a:ext>
            </a:extLst>
          </p:cNvPr>
          <p:cNvSpPr txBox="1"/>
          <p:nvPr/>
        </p:nvSpPr>
        <p:spPr>
          <a:xfrm>
            <a:off x="457200" y="3769186"/>
            <a:ext cx="3724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CDC/Jim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Banaski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janvier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2017. COU de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l’Instituto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Nacional de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Salud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Colombie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7" y="978203"/>
            <a:ext cx="3641749" cy="273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8301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57199" y="205979"/>
            <a:ext cx="8433881" cy="689591"/>
          </a:xfrm>
        </p:spPr>
        <p:txBody>
          <a:bodyPr/>
          <a:lstStyle/>
          <a:p>
            <a:r>
              <a:rPr lang="fr-FR" dirty="0"/>
              <a:t>Autres caractéristiques — Salle de conférence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C1CDFF-4BEE-3B47-A429-61325B173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925" y="1121796"/>
            <a:ext cx="3892281" cy="28937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010" y="3595477"/>
            <a:ext cx="5642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</a:rPr>
              <a:t>Pendant la pandémie de COVID-19, s'assurer que l'espacement entre les chaises est conforme aux directives de distanciation physique.</a:t>
            </a:r>
          </a:p>
        </p:txBody>
      </p:sp>
    </p:spTree>
    <p:extLst>
      <p:ext uri="{BB962C8B-B14F-4D97-AF65-F5344CB8AC3E}">
        <p14:creationId xmlns:p14="http://schemas.microsoft.com/office/powerpoint/2010/main" val="97550514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Autres caractéristiques — Contrôle des missions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1C9022-AF4D-FC40-8C02-3591385B5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71" y="1030242"/>
            <a:ext cx="5823857" cy="338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4948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Autres caractéristiques — Marketplace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5B944-0045-0542-8EBE-CE4611810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008" y="1064784"/>
            <a:ext cx="6173107" cy="36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3399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Équipement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9557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2400" dirty="0"/>
              <a:t>L’équipement d’un COU doit :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Refléter l’envergure et la conception de l’installation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Être suffisant pour soutenir les fonctions du COU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Être optimisé pour une durabilité à long terme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Être nettoyé/désinfecté régulièrement (en particulier pendant en période de COVID-19)</a:t>
            </a:r>
          </a:p>
          <a:p>
            <a:pPr marL="0" indent="0">
              <a:buClr>
                <a:srgbClr val="006A71"/>
              </a:buClr>
              <a:buNone/>
            </a:pPr>
            <a:r>
              <a:rPr lang="fr-FR" sz="2400" dirty="0"/>
              <a:t>Le personnel du COU doit être formé à l’utilisation de l’équipement dans le cadre de son intégration, ainsi que lors de formations régulières de remise à niveau.</a:t>
            </a:r>
          </a:p>
          <a:p>
            <a:pPr>
              <a:buClr>
                <a:srgbClr val="006A71"/>
              </a:buClr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04941632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Infrastructures « Chaudes », « Tièdes » et « Froides 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95570"/>
            <a:ext cx="6190456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2400" dirty="0"/>
              <a:t>Chaudes : Entièrement équipées, les services publics fonctionnent, la période d’activation du COU est la plus courte possible.</a:t>
            </a:r>
          </a:p>
          <a:p>
            <a:pPr>
              <a:buClr>
                <a:srgbClr val="006A71"/>
              </a:buClr>
            </a:pPr>
            <a:r>
              <a:rPr lang="fr-FR" sz="2400" dirty="0"/>
              <a:t>Tièdes : Certains systèmes/équipements disponibles, période d’activation du COU modérée requise.</a:t>
            </a:r>
          </a:p>
          <a:p>
            <a:pPr>
              <a:buClr>
                <a:srgbClr val="006A71"/>
              </a:buClr>
            </a:pPr>
            <a:r>
              <a:rPr lang="fr-FR" sz="2400" dirty="0"/>
              <a:t>Froides : Non équipées, les services publics ne fonctionnent pas, période d’activation du COU la plus longue requise.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8F280-FBCC-0B40-846D-05A4F39CB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656" y="1033071"/>
            <a:ext cx="2182035" cy="346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1576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la conception d’un COU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2400" dirty="0"/>
              <a:t>Un COU correctement conçu doit :</a:t>
            </a:r>
          </a:p>
          <a:p>
            <a:pPr lvl="1">
              <a:buClr>
                <a:srgbClr val="006A71"/>
              </a:buClr>
            </a:pPr>
            <a:r>
              <a:rPr lang="fr-FR" sz="2100" dirty="0"/>
              <a:t>Servir d’installation efficace et efficiente pour coordonner les efforts d’intervention d’urgence</a:t>
            </a:r>
          </a:p>
          <a:p>
            <a:pPr lvl="1">
              <a:buClr>
                <a:srgbClr val="006A71"/>
              </a:buClr>
            </a:pPr>
            <a:r>
              <a:rPr lang="fr-FR" sz="2100" dirty="0"/>
              <a:t>Servir à plusieurs fins, notamment les opérations, la formation et les réunions </a:t>
            </a:r>
          </a:p>
          <a:p>
            <a:pPr lvl="1">
              <a:buClr>
                <a:srgbClr val="006A71"/>
              </a:buClr>
            </a:pPr>
            <a:r>
              <a:rPr lang="fr-FR" sz="2100" dirty="0"/>
              <a:t>Optimiser la communication et la coordination par une gestion et une présentation efficaces de l’information</a:t>
            </a:r>
          </a:p>
          <a:p>
            <a:pPr lvl="1">
              <a:buClr>
                <a:srgbClr val="006A71"/>
              </a:buClr>
            </a:pPr>
            <a:r>
              <a:rPr lang="fr-FR" sz="2100" dirty="0"/>
              <a:t>Maintenir un environnement de travail sûr pour le personnel, y compris par des mesures appropriées de prévention des infections</a:t>
            </a:r>
          </a:p>
        </p:txBody>
      </p:sp>
    </p:spTree>
    <p:extLst>
      <p:ext uri="{BB962C8B-B14F-4D97-AF65-F5344CB8AC3E}">
        <p14:creationId xmlns:p14="http://schemas.microsoft.com/office/powerpoint/2010/main" val="98146044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Emplacement d’un COU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dirty="0"/>
              <a:t>Facteurs à prendre en compte lors du choix d’une installation pour le COU :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Accessibilité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Sécurité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Taille (en particulier pour assurer la distanciation physique pendant la pandémie de COVID-19)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Capacité des systèmes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Capacité de survie</a:t>
            </a:r>
          </a:p>
          <a:p>
            <a:pPr lvl="1">
              <a:buClr>
                <a:srgbClr val="006A71"/>
              </a:buClr>
            </a:pPr>
            <a:r>
              <a:rPr lang="fr-FR" dirty="0"/>
              <a:t>Polyvalence</a:t>
            </a:r>
          </a:p>
          <a:p>
            <a:pPr>
              <a:buClr>
                <a:srgbClr val="006A7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5334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Conception d’un COU</a:t>
            </a:r>
          </a:p>
        </p:txBody>
      </p:sp>
    </p:spTree>
    <p:extLst>
      <p:ext uri="{BB962C8B-B14F-4D97-AF65-F5344CB8AC3E}">
        <p14:creationId xmlns:p14="http://schemas.microsoft.com/office/powerpoint/2010/main" val="806461162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674455" cy="871538"/>
          </a:xfrm>
        </p:spPr>
        <p:txBody>
          <a:bodyPr/>
          <a:lstStyle/>
          <a:p>
            <a:r>
              <a:rPr lang="fr-FR" sz="3200" dirty="0"/>
              <a:t>Équipement d’un COU</a:t>
            </a:r>
          </a:p>
        </p:txBody>
      </p:sp>
    </p:spTree>
    <p:extLst>
      <p:ext uri="{BB962C8B-B14F-4D97-AF65-F5344CB8AC3E}">
        <p14:creationId xmlns:p14="http://schemas.microsoft.com/office/powerpoint/2010/main" val="1262379333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l’équipement d’un COU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6214"/>
            <a:ext cx="8158294" cy="3341688"/>
          </a:xfrm>
        </p:spPr>
        <p:txBody>
          <a:bodyPr/>
          <a:lstStyle/>
          <a:p>
            <a:pPr marL="0" indent="0" algn="ctr">
              <a:buClr>
                <a:srgbClr val="006A71"/>
              </a:buClr>
              <a:buNone/>
            </a:pPr>
            <a:endParaRPr lang="fr-FR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fr-FR" sz="2400" dirty="0"/>
              <a:t>La principale fonction d’un centre d’opérations d’urgence est la coordination. Il est donc essentiel de s’assurer qu’il dispose de l’équipement et des fournitures nécessaires.</a:t>
            </a:r>
          </a:p>
          <a:p>
            <a:pPr marL="0" indent="0" algn="ctr">
              <a:buClr>
                <a:srgbClr val="006A71"/>
              </a:buClr>
              <a:buNone/>
            </a:pPr>
            <a:endParaRPr lang="fr-FR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fr-FR" sz="2400" i="1" dirty="0"/>
              <a:t>Dans le contexte de la COVID-19, cela peut impliquer des fournitures et des équipements de nettoyage supplémentaires pour respecter les directives de distanciation physique.</a:t>
            </a:r>
          </a:p>
        </p:txBody>
      </p:sp>
    </p:spTree>
    <p:extLst>
      <p:ext uri="{BB962C8B-B14F-4D97-AF65-F5344CB8AC3E}">
        <p14:creationId xmlns:p14="http://schemas.microsoft.com/office/powerpoint/2010/main" val="427143545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l’équipement d’un COU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980373"/>
            <a:ext cx="8561157" cy="3315811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1600" dirty="0"/>
              <a:t>Alimentation auxiliaire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Générateurs, systèmes d’alimentation ininterrompue et protection contre les surtensions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Mécanique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Éclairage, systèmes et équipements de secours, lampes de poche, batteries et ampoules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Communications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Téléphones/téléphones portables, radios (</a:t>
            </a:r>
            <a:r>
              <a:rPr lang="fr-FR" sz="1600" dirty="0" err="1"/>
              <a:t>inter-personnel</a:t>
            </a:r>
            <a:r>
              <a:rPr lang="fr-FR" sz="1600" dirty="0"/>
              <a:t> et agence), radios commerciales, télévision par câble et connexions satellites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Affichages 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Cartes, tableaux/affichages, projecteurs avec écrans, tableaux blancs ou à craie, tableaux électroniques, tableaux d’affichage, chevalets avec feuilles, moniteurs, projecteurs, etc. 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Mobilier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Tables/chaises, bureaux, horloges</a:t>
            </a:r>
          </a:p>
          <a:p>
            <a:pPr marL="0" indent="0">
              <a:buClr>
                <a:srgbClr val="006A71"/>
              </a:buClr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20111985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l’équipement d’un COU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95570"/>
            <a:ext cx="8407594" cy="3746231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1400" dirty="0"/>
              <a:t>Équipement de bureau (électrique)</a:t>
            </a:r>
          </a:p>
          <a:p>
            <a:pPr lvl="1">
              <a:buClr>
                <a:srgbClr val="006A71"/>
              </a:buClr>
            </a:pPr>
            <a:r>
              <a:rPr lang="fr-FR" sz="1400" dirty="0"/>
              <a:t>Ordinateurs, photocopieurs, rallonges, protecteurs de surtension, etc.</a:t>
            </a:r>
          </a:p>
          <a:p>
            <a:pPr>
              <a:buClr>
                <a:srgbClr val="006A71"/>
              </a:buClr>
            </a:pPr>
            <a:r>
              <a:rPr lang="fr-FR" sz="1400" dirty="0"/>
              <a:t>Tenue de dossiers</a:t>
            </a:r>
          </a:p>
          <a:p>
            <a:pPr lvl="1">
              <a:buClr>
                <a:srgbClr val="006A71"/>
              </a:buClr>
            </a:pPr>
            <a:r>
              <a:rPr lang="fr-FR" sz="1400" dirty="0"/>
              <a:t>Système et équipement d'enregistrement, caméras, formulaires de messages, journaux, logiciels de suivi du temps de travail</a:t>
            </a:r>
          </a:p>
          <a:p>
            <a:pPr>
              <a:buClr>
                <a:srgbClr val="006A71"/>
              </a:buClr>
            </a:pPr>
            <a:r>
              <a:rPr lang="fr-FR" sz="1400" dirty="0"/>
              <a:t>Documents </a:t>
            </a:r>
          </a:p>
          <a:p>
            <a:pPr lvl="1">
              <a:buClr>
                <a:srgbClr val="006A71"/>
              </a:buClr>
            </a:pPr>
            <a:r>
              <a:rPr lang="fr-FR" sz="1400" dirty="0"/>
              <a:t>Plans (copies supplémentaires), procédures opératoires normalisées (PON), listes de ressources en personnel et bibliothèque de documents de référence (annuaires téléphoniques et listes de ressources)</a:t>
            </a:r>
          </a:p>
          <a:p>
            <a:pPr>
              <a:buClr>
                <a:srgbClr val="006A71"/>
              </a:buClr>
            </a:pPr>
            <a:r>
              <a:rPr lang="fr-FR" sz="1400" dirty="0"/>
              <a:t>Fournitures</a:t>
            </a:r>
          </a:p>
          <a:p>
            <a:pPr lvl="1">
              <a:buClr>
                <a:srgbClr val="006A71"/>
              </a:buClr>
            </a:pPr>
            <a:r>
              <a:rPr lang="fr-FR" sz="1400" dirty="0"/>
              <a:t>Crayons, stylos, papier pour imprimante, toner pour imprimante/photocopieuse, blocs-notes, trombones, ruban adhésif, punaises, agrafeuses/agrafes, ciseaux, badges, chemises, boîtes, porte-blocs, classeurs, etc.</a:t>
            </a:r>
          </a:p>
          <a:p>
            <a:pPr lvl="2">
              <a:buClr>
                <a:srgbClr val="006A71"/>
              </a:buClr>
            </a:pPr>
            <a:r>
              <a:rPr lang="fr-FR" sz="1400" dirty="0"/>
              <a:t>Dans le contexte de la COVID-19, cela peut se traduire par des panneaux et des affiches supplémentaires rappelant au personnel de respecter les directives en matière de distanciation physique.</a:t>
            </a:r>
          </a:p>
          <a:p>
            <a:pPr marL="0" indent="0">
              <a:buClr>
                <a:srgbClr val="006A71"/>
              </a:buClr>
              <a:buNone/>
            </a:pP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157253446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l’équipement d’un COU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58515"/>
            <a:ext cx="8158294" cy="3984625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1600" dirty="0"/>
              <a:t>Accès aux aliments et aux fournitures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Service alimentaire/stockage, cuisine, réfectoires, ouvre-boîtes, café, etc.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Installations sanitaires et d'hygiène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Toilettes, douches, kits sanitaires (désinfectants chimiques, sièges de toilettes, etc.). 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D'autres articles liés à la COVID-19 peuvent inclure :</a:t>
            </a:r>
          </a:p>
          <a:p>
            <a:pPr lvl="2">
              <a:buClr>
                <a:srgbClr val="006A71"/>
              </a:buClr>
            </a:pPr>
            <a:r>
              <a:rPr lang="fr-FR" sz="1600" dirty="0"/>
              <a:t>Des thermomètres, du désinfectant pour les mains, des kits d'analyse</a:t>
            </a:r>
          </a:p>
          <a:p>
            <a:pPr lvl="2">
              <a:buClr>
                <a:srgbClr val="006A71"/>
              </a:buClr>
            </a:pPr>
            <a:r>
              <a:rPr lang="fr-FR" sz="1600" dirty="0"/>
              <a:t>Des gants, des masques, des écrans faciaux et d’autres EPI nécessaires</a:t>
            </a:r>
          </a:p>
          <a:p>
            <a:pPr lvl="2">
              <a:buClr>
                <a:srgbClr val="006A71"/>
              </a:buClr>
            </a:pPr>
            <a:r>
              <a:rPr lang="fr-FR" sz="1600" dirty="0"/>
              <a:t>Des fournitures de nettoyage supplémentaires, des désinfectants, etc. pour assainir tous les équipements et espaces communs</a:t>
            </a:r>
          </a:p>
          <a:p>
            <a:pPr>
              <a:buClr>
                <a:srgbClr val="006A71"/>
              </a:buClr>
            </a:pPr>
            <a:r>
              <a:rPr lang="fr-FR" sz="1600" dirty="0"/>
              <a:t>Fournitures pour les ordures et les déchets</a:t>
            </a:r>
          </a:p>
          <a:p>
            <a:pPr lvl="1">
              <a:buClr>
                <a:srgbClr val="006A71"/>
              </a:buClr>
            </a:pPr>
            <a:r>
              <a:rPr lang="fr-FR" sz="1600" dirty="0"/>
              <a:t>Balais, éponges, serpillières, seaux, produits de nettoyage, poubelles, pelles.</a:t>
            </a:r>
          </a:p>
        </p:txBody>
      </p:sp>
    </p:spTree>
    <p:extLst>
      <p:ext uri="{BB962C8B-B14F-4D97-AF65-F5344CB8AC3E}">
        <p14:creationId xmlns:p14="http://schemas.microsoft.com/office/powerpoint/2010/main" val="327208984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584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 physique d’un COU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46732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dirty="0"/>
              <a:t>Un COU peut être aménagé dans un espace dédié ou polyvalent.</a:t>
            </a:r>
          </a:p>
          <a:p>
            <a:pPr>
              <a:buClr>
                <a:srgbClr val="006A71"/>
              </a:buClr>
            </a:pPr>
            <a:r>
              <a:rPr lang="fr-FR" dirty="0"/>
              <a:t>Il doit être sûr d’un point de vue physique et environnemental, et offrir accessibilité et capacité de survie en cas de menace ou de catastrophe.</a:t>
            </a:r>
          </a:p>
          <a:p>
            <a:pPr>
              <a:buClr>
                <a:srgbClr val="006A71"/>
              </a:buClr>
            </a:pPr>
            <a:r>
              <a:rPr lang="fr-FR" dirty="0"/>
              <a:t>En cas de problème technologique ou autre panne, d'autres options de COU doivent être disponibles et un emplacement physique de secours doit être prêt.</a:t>
            </a:r>
          </a:p>
          <a:p>
            <a:pPr>
              <a:buClr>
                <a:srgbClr val="006A71"/>
              </a:buClr>
            </a:pPr>
            <a:r>
              <a:rPr lang="fr-FR" dirty="0"/>
              <a:t>Il doit également être facilement accessible au personnel, y compris la sécurité du stationnement, et se trouver à une proximité raisonnable des agences principales et partenaires désignées.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50528357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0312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Le COU doit avoir suffisamment d’espace pour accueillir tout le personnel</a:t>
            </a:r>
          </a:p>
          <a:p>
            <a:pPr lvl="1"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Dans le contexte de la COVID-19, il est particulièrement important d’avoir suffisamment d’espace pour respecter la distanciation physique.</a:t>
            </a:r>
          </a:p>
          <a:p>
            <a:pPr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Il doit offrir un accès à des parties communes et à des espaces de travail fermés pour les réunions et téléconférences</a:t>
            </a:r>
          </a:p>
          <a:p>
            <a:pPr lvl="1"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Lors de la pandémie de COVID-19, priorisez les aménagements permettant d’organiser plus souvent des appels vidéos et des téléconférences.</a:t>
            </a:r>
          </a:p>
          <a:p>
            <a:pPr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Aménagez un espace externe pour les briefings aux médias, les interviews, les conférences de presse et la coordination des partenaires externes</a:t>
            </a:r>
          </a:p>
          <a:p>
            <a:pPr>
              <a:buClr>
                <a:srgbClr val="006A71"/>
              </a:buClr>
            </a:pPr>
            <a:r>
              <a:rPr lang="fr-FR" sz="1800" dirty="0">
                <a:solidFill>
                  <a:srgbClr val="2D2C2C"/>
                </a:solidFill>
              </a:rPr>
              <a:t>Proposez des installations sanitaires, des espaces de repos et des services alimentaires appropriés pour tout le personnel</a:t>
            </a:r>
          </a:p>
        </p:txBody>
      </p:sp>
    </p:spTree>
    <p:extLst>
      <p:ext uri="{BB962C8B-B14F-4D97-AF65-F5344CB8AC3E}">
        <p14:creationId xmlns:p14="http://schemas.microsoft.com/office/powerpoint/2010/main" val="23435928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Aménagement d’un COU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2400" dirty="0"/>
              <a:t>Communication et contact visuel entre les décisionnaires</a:t>
            </a:r>
          </a:p>
          <a:p>
            <a:pPr>
              <a:buClr>
                <a:srgbClr val="006A71"/>
              </a:buClr>
            </a:pPr>
            <a:r>
              <a:rPr lang="fr-FR" sz="2400" dirty="0"/>
              <a:t>Espace dédié à :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La coordination opérationnelle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Les processus décisionnels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Les communications</a:t>
            </a:r>
          </a:p>
          <a:p>
            <a:pPr lvl="1">
              <a:buClr>
                <a:srgbClr val="006A71"/>
              </a:buClr>
            </a:pPr>
            <a:r>
              <a:rPr lang="fr-FR" sz="2200" dirty="0"/>
              <a:t>La distanciation physique</a:t>
            </a:r>
          </a:p>
          <a:p>
            <a:pPr marL="457200" lvl="1" indent="0">
              <a:buClr>
                <a:srgbClr val="006A71"/>
              </a:buClr>
              <a:buNone/>
            </a:pPr>
            <a:r>
              <a:rPr lang="fr-FR" sz="2200" i="1" dirty="0"/>
              <a:t>(si obligatoire)</a:t>
            </a:r>
          </a:p>
          <a:p>
            <a:pPr>
              <a:buClr>
                <a:srgbClr val="006A71"/>
              </a:buClr>
            </a:pPr>
            <a:endParaRPr lang="fr-FR" sz="24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0FB2F74-09DD-4445-92C5-3571B8547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916" y="1910722"/>
            <a:ext cx="3562578" cy="28531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494856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COU dans une agence principale (Exemple 1)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CE72108-D6D5-4446-943B-2DB7E0B1BB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17041"/>
          <a:stretch/>
        </p:blipFill>
        <p:spPr bwMode="auto">
          <a:xfrm>
            <a:off x="1909042" y="1262744"/>
            <a:ext cx="4595593" cy="285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358066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COU dans une agence principale (Exemple 2)</a:t>
            </a: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0E8F12A-0502-6A48-8173-240F9CDBB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5623"/>
          <a:stretch/>
        </p:blipFill>
        <p:spPr bwMode="auto">
          <a:xfrm>
            <a:off x="1979307" y="1084951"/>
            <a:ext cx="5185386" cy="341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378758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Considérations relatives à la conception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44062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fr-FR" sz="1800" dirty="0"/>
              <a:t>Bureaux de direction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Sièges pour le personnel</a:t>
            </a:r>
          </a:p>
          <a:p>
            <a:pPr lvl="1">
              <a:buClr>
                <a:srgbClr val="006A71"/>
              </a:buClr>
            </a:pPr>
            <a:r>
              <a:rPr lang="fr-FR" sz="1400" dirty="0"/>
              <a:t>Dans le contexte de la COVID-19, cela peut signifier de veiller à laisser un siège de libre entre chaque employé pour respecter les directives de distanciation physique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Ordinateurs, téléphones, imprimantes, fax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Salles de travail ou de réunion pour les équipes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Salles à usage spécial : salle de presse, communications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Espaces d’hygiène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Dortoirs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Services de restauration et espaces repas</a:t>
            </a:r>
          </a:p>
          <a:p>
            <a:pPr>
              <a:buClr>
                <a:srgbClr val="006A71"/>
              </a:buClr>
            </a:pPr>
            <a:r>
              <a:rPr lang="fr-FR" sz="1800" dirty="0"/>
              <a:t>Environnement : niveau sonore, qualité de l’air</a:t>
            </a:r>
          </a:p>
        </p:txBody>
      </p:sp>
    </p:spTree>
    <p:extLst>
      <p:ext uri="{BB962C8B-B14F-4D97-AF65-F5344CB8AC3E}">
        <p14:creationId xmlns:p14="http://schemas.microsoft.com/office/powerpoint/2010/main" val="3623569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12CD41-C3CD-4442-900B-685D64972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4" y="970232"/>
            <a:ext cx="3901438" cy="2913075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Aménagements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37F087-EC4E-B64C-B93F-4D6375C438B8}"/>
              </a:ext>
            </a:extLst>
          </p:cNvPr>
          <p:cNvSpPr txBox="1"/>
          <p:nvPr/>
        </p:nvSpPr>
        <p:spPr>
          <a:xfrm>
            <a:off x="492172" y="3877703"/>
            <a:ext cx="3288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CDC/ Sally Ezra, 2014.</a:t>
            </a:r>
            <a:r>
              <a:rPr lang="fr-FR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 au Nigéria (Lagos, Nigéria).</a:t>
            </a:r>
            <a:endParaRPr lang="fr-FR" sz="1100" dirty="0">
              <a:solidFill>
                <a:srgbClr val="2D2D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F2C8DCE-19DB-D04C-B885-A33C239377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2" y="970232"/>
            <a:ext cx="3876627" cy="29074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5C3886-DF66-4241-8916-012A592DE6DC}"/>
              </a:ext>
            </a:extLst>
          </p:cNvPr>
          <p:cNvSpPr txBox="1"/>
          <p:nvPr/>
        </p:nvSpPr>
        <p:spPr>
          <a:xfrm>
            <a:off x="4775201" y="3877703"/>
            <a:ext cx="38766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Jennifer Brooks, 15 août 2014.</a:t>
            </a:r>
            <a:r>
              <a:rPr lang="fr-FR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COU, Aéroport international de </a:t>
            </a:r>
            <a:r>
              <a:rPr lang="fr-FR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Lungi</a:t>
            </a:r>
            <a:r>
              <a:rPr lang="fr-FR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Sierra Leone.</a:t>
            </a:r>
          </a:p>
        </p:txBody>
      </p:sp>
    </p:spTree>
    <p:extLst>
      <p:ext uri="{BB962C8B-B14F-4D97-AF65-F5344CB8AC3E}">
        <p14:creationId xmlns:p14="http://schemas.microsoft.com/office/powerpoint/2010/main" val="185026829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">
  <a:themeElements>
    <a:clrScheme name="Custom 2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f62459d8983dead884ff87e3c9543287">
  <xsd:schema xmlns:xsd="http://www.w3.org/2001/XMLSchema" xmlns:xs="http://www.w3.org/2001/XMLSchema" xmlns:p="http://schemas.microsoft.com/office/2006/metadata/properties" xmlns:ns1="http://schemas.microsoft.com/sharepoint/v3" xmlns:ns2="52ff0146-47b4-4d51-8c1c-03266fcd63a2" xmlns:ns3="cd03f174-a395-49eb-8ee9-8d943e22f40d" targetNamespace="http://schemas.microsoft.com/office/2006/metadata/properties" ma:root="true" ma:fieldsID="393bab5c7ff3bc5a9b512e1f4b52559d" ns1:_="" ns2:_="" ns3:_="">
    <xsd:import namespace="http://schemas.microsoft.com/sharepoint/v3"/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Status" minOccurs="0"/>
                <xsd:element ref="ns2:_x0070_n49" minOccurs="0"/>
                <xsd:element ref="ns3:TaxKeywordTaxHTField" minOccurs="0"/>
                <xsd:element ref="ns3:TaxCatchAll" minOccurs="0"/>
                <xsd:element ref="ns2:Catc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Status" ma:index="20" nillable="true" ma:displayName="Status" ma:default="Draft" ma:format="Dropdown" ma:internalName="Status">
      <xsd:simpleType>
        <xsd:restriction base="dms:Choice">
          <xsd:enumeration value="Draft"/>
          <xsd:enumeration value="Final"/>
        </xsd:restriction>
      </xsd:simpleType>
    </xsd:element>
    <xsd:element name="_x0070_n49" ma:index="21" nillable="true" ma:displayName="Person or Group" ma:list="UserInfo" ma:internalName="_x0070_n49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atch" ma:index="25" nillable="true" ma:displayName="Catch" ma:default="New Item" ma:indexed="true" ma:internalName="Catch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3" nillable="true" ma:taxonomy="true" ma:internalName="TaxKeywordTaxHTField" ma:taxonomyFieldName="TaxKeyword" ma:displayName="Enterprise Keywords" ma:fieldId="{23f27201-bee3-471e-b2e7-b64fd8b7ca38}" ma:taxonomyMulti="true" ma:sspId="9353dbe8-8260-4ccf-8219-3d2995e6fa15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4" nillable="true" ma:displayName="Taxonomy Catch All Column" ma:hidden="true" ma:list="{a3280506-6cd4-40ea-8d11-c5017f6a7f66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52ff0146-47b4-4d51-8c1c-03266fcd63a2">Draft</Status>
    <Catch xmlns="52ff0146-47b4-4d51-8c1c-03266fcd63a2">New Item</Catch>
    <_ip_UnifiedCompliancePolicyUIAction xmlns="http://schemas.microsoft.com/sharepoint/v3" xsi:nil="true"/>
    <TaxCatchAll xmlns="cd03f174-a395-49eb-8ee9-8d943e22f40d"/>
    <_ip_UnifiedCompliancePolicyProperties xmlns="http://schemas.microsoft.com/sharepoint/v3" xsi:nil="true"/>
    <_x0070_n49 xmlns="52ff0146-47b4-4d51-8c1c-03266fcd63a2">
      <UserInfo>
        <DisplayName/>
        <AccountId xsi:nil="true"/>
        <AccountType/>
      </UserInfo>
    </_x0070_n49>
    <TaxKeywordTaxHTField xmlns="cd03f174-a395-49eb-8ee9-8d943e22f40d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E8291774-085A-41A2-8532-747776FE4A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D74D51-C920-458C-8EEC-6C53B912FB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2ff0146-47b4-4d51-8c1c-03266fcd63a2"/>
    <ds:schemaRef ds:uri="cd03f174-a395-49eb-8ee9-8d943e22f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FD5E60-B0F9-439F-8EE7-3CD8043B5CDE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sharepoint/v3"/>
    <ds:schemaRef ds:uri="cd03f174-a395-49eb-8ee9-8d943e22f40d"/>
    <ds:schemaRef ds:uri="http://purl.org/dc/terms/"/>
    <ds:schemaRef ds:uri="52ff0146-47b4-4d51-8c1c-03266fcd63a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4898</TotalTime>
  <Words>1200</Words>
  <Application>Microsoft Macintosh PowerPoint</Application>
  <PresentationFormat>Affichage à l'écran (16:9)</PresentationFormat>
  <Paragraphs>135</Paragraphs>
  <Slides>25</Slides>
  <Notes>23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Calibri</vt:lpstr>
      <vt:lpstr>Arial</vt:lpstr>
      <vt:lpstr>Myriad Web Pro</vt:lpstr>
      <vt:lpstr>Wingdings</vt:lpstr>
      <vt:lpstr>Courier New</vt:lpstr>
      <vt:lpstr>Master</vt:lpstr>
      <vt:lpstr>Considérations relatives à la conception et à l’équipement d’un Centre des opérations d’urgence</vt:lpstr>
      <vt:lpstr>Conception d’un COU</vt:lpstr>
      <vt:lpstr>Infrastructure physique d’un COU</vt:lpstr>
      <vt:lpstr>Installation</vt:lpstr>
      <vt:lpstr>Aménagement d’un COU</vt:lpstr>
      <vt:lpstr>COU dans une agence principale (Exemple 1)</vt:lpstr>
      <vt:lpstr>COU dans une agence principale (Exemple 2)</vt:lpstr>
      <vt:lpstr>Considérations relatives à la conception</vt:lpstr>
      <vt:lpstr>Aménagements</vt:lpstr>
      <vt:lpstr>Aménagements</vt:lpstr>
      <vt:lpstr>Aménagements</vt:lpstr>
      <vt:lpstr>Aménagements</vt:lpstr>
      <vt:lpstr>Autres caractéristiques — Salle de conférence</vt:lpstr>
      <vt:lpstr>Autres caractéristiques — Contrôle des missions</vt:lpstr>
      <vt:lpstr>Autres caractéristiques — Marketplace</vt:lpstr>
      <vt:lpstr>Équipement</vt:lpstr>
      <vt:lpstr>Infrastructures « Chaudes », « Tièdes » et « Froides »</vt:lpstr>
      <vt:lpstr>Considérations relatives à la conception d’un COU</vt:lpstr>
      <vt:lpstr>Emplacement d’un COU</vt:lpstr>
      <vt:lpstr>Équipement d’un COU</vt:lpstr>
      <vt:lpstr>Considérations relatives à l’équipement d’un COU</vt:lpstr>
      <vt:lpstr>Considérations relatives à l’équipement d’un COU</vt:lpstr>
      <vt:lpstr>Considérations relatives à l’équipement d’un COU</vt:lpstr>
      <vt:lpstr>Considérations relatives à l’équipement d’un COU</vt:lpstr>
      <vt:lpstr>Présentation PowerPoint</vt:lpstr>
    </vt:vector>
  </TitlesOfParts>
  <Company>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nCoV_template_PPT_GEN_PUB</dc:title>
  <dc:creator>Centers for Disease Control and Prevention</dc:creator>
  <cp:lastModifiedBy>Microsoft Office User</cp:lastModifiedBy>
  <cp:revision>303</cp:revision>
  <dcterms:created xsi:type="dcterms:W3CDTF">2011-03-17T17:43:16Z</dcterms:created>
  <dcterms:modified xsi:type="dcterms:W3CDTF">2021-12-22T22:31:43Z</dcterms:modified>
  <cp:category>GS Emergency Response</cp:category>
  <cp:contentStatus>CS 315114-A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iteId">
    <vt:lpwstr>9ce70869-60db-44fd-abe8-d2767077fc8f</vt:lpwstr>
  </property>
  <property fmtid="{D5CDD505-2E9C-101B-9397-08002B2CF9AE}" pid="5" name="MSIP_Label_7b94a7b8-f06c-4dfe-bdcc-9b548fd58c31_Owner">
    <vt:lpwstr>iwh2@cdc.gov</vt:lpwstr>
  </property>
  <property fmtid="{D5CDD505-2E9C-101B-9397-08002B2CF9AE}" pid="6" name="MSIP_Label_7b94a7b8-f06c-4dfe-bdcc-9b548fd58c31_SetDate">
    <vt:lpwstr>2020-05-21T13:18:11.6220452Z</vt:lpwstr>
  </property>
  <property fmtid="{D5CDD505-2E9C-101B-9397-08002B2CF9AE}" pid="7" name="MSIP_Label_7b94a7b8-f06c-4dfe-bdcc-9b548fd58c31_Name">
    <vt:lpwstr>General</vt:lpwstr>
  </property>
  <property fmtid="{D5CDD505-2E9C-101B-9397-08002B2CF9AE}" pid="8" name="MSIP_Label_7b94a7b8-f06c-4dfe-bdcc-9b548fd58c31_Application">
    <vt:lpwstr>Microsoft Azure Information Protection</vt:lpwstr>
  </property>
  <property fmtid="{D5CDD505-2E9C-101B-9397-08002B2CF9AE}" pid="9" name="MSIP_Label_7b94a7b8-f06c-4dfe-bdcc-9b548fd58c31_ActionId">
    <vt:lpwstr>2a8b54f2-e440-4c5d-8571-dae49ebc43c0</vt:lpwstr>
  </property>
  <property fmtid="{D5CDD505-2E9C-101B-9397-08002B2CF9AE}" pid="10" name="MSIP_Label_7b94a7b8-f06c-4dfe-bdcc-9b548fd58c31_Extended_MSFT_Method">
    <vt:lpwstr>Manual</vt:lpwstr>
  </property>
  <property fmtid="{D5CDD505-2E9C-101B-9397-08002B2CF9AE}" pid="11" name="Sensitivity">
    <vt:lpwstr>General</vt:lpwstr>
  </property>
  <property fmtid="{D5CDD505-2E9C-101B-9397-08002B2CF9AE}" pid="12" name="ContentTypeId">
    <vt:lpwstr>0x010100BB263BB87ED693489DF545C68D111AB5</vt:lpwstr>
  </property>
  <property fmtid="{D5CDD505-2E9C-101B-9397-08002B2CF9AE}" pid="13" name="TaxKeyword">
    <vt:lpwstr/>
  </property>
</Properties>
</file>